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38" r:id="rId2"/>
    <p:sldId id="430" r:id="rId3"/>
    <p:sldId id="439" r:id="rId4"/>
    <p:sldId id="446" r:id="rId5"/>
    <p:sldId id="440" r:id="rId6"/>
    <p:sldId id="432" r:id="rId7"/>
    <p:sldId id="441" r:id="rId8"/>
    <p:sldId id="417" r:id="rId9"/>
    <p:sldId id="419" r:id="rId10"/>
    <p:sldId id="418" r:id="rId11"/>
    <p:sldId id="442" r:id="rId12"/>
    <p:sldId id="443" r:id="rId13"/>
    <p:sldId id="423" r:id="rId14"/>
    <p:sldId id="425" r:id="rId15"/>
    <p:sldId id="426" r:id="rId16"/>
    <p:sldId id="448" r:id="rId17"/>
    <p:sldId id="427" r:id="rId18"/>
    <p:sldId id="428" r:id="rId19"/>
    <p:sldId id="429" r:id="rId20"/>
    <p:sldId id="358" r:id="rId21"/>
    <p:sldId id="392" r:id="rId22"/>
    <p:sldId id="393" r:id="rId23"/>
    <p:sldId id="394" r:id="rId24"/>
    <p:sldId id="359" r:id="rId25"/>
    <p:sldId id="360" r:id="rId26"/>
    <p:sldId id="361" r:id="rId27"/>
    <p:sldId id="449" r:id="rId28"/>
    <p:sldId id="450" r:id="rId29"/>
    <p:sldId id="391" r:id="rId30"/>
    <p:sldId id="389" r:id="rId31"/>
    <p:sldId id="390" r:id="rId32"/>
    <p:sldId id="415" r:id="rId33"/>
    <p:sldId id="454" r:id="rId34"/>
    <p:sldId id="455" r:id="rId35"/>
    <p:sldId id="45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18307-44B5-4055-A251-C4CD7991856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C9422-2B53-4C7E-A8D2-42B4078855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51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78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7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339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9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76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5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32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24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71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14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06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94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45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42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6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91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16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243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F3FE-760A-86CA-9697-348E2FAA1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9C4CC-A609-C879-CA60-13E0D8BF1D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309AD-37B8-9F03-BA28-08F95D52D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A5379-3856-0427-7F24-09FB0968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B5B72-5B59-66EC-D93E-BD043701B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7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1A8D-31E3-300A-79F7-A6E08E9F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E1D0E-69CD-B5E8-2130-6412B6FF5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2FE15-CE0A-4B79-4A13-724C1570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0D040-EB5C-47AC-E991-085F26A80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05EEF-ECA0-9F34-9656-A6778B35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7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8BC55-30A8-26C7-847B-1699E4D572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DCC74-1750-7167-07E7-0807C1DE4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91DF0-569F-0B4E-EDDE-0BB0C2E7D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E6181-0223-CF0E-D369-42A27681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73B76-2DCF-8E03-434D-D696FBFB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0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139-2ECB-5286-5B6C-B5C23698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DAD5D-5BCC-5804-B237-F5C9D177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D84E3-B915-A14A-AD06-69B23C1ED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E4910-09EA-0ADA-4C69-E1A668DA2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9FB54-0377-A2B2-0C4E-EFA794E4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1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9DC3-0303-612F-BA54-3AA7164B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ACC63-F590-BA9B-3AE6-C0AB51AA5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8843E0-BE8E-1407-3A5C-90222455C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8FE76-AE24-0CEE-E920-226BC919C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96D0E-2B55-F99C-E55F-613DB9DB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27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87CF9-DE2F-8626-8D50-4FDCF324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1127-7574-FB04-61EF-7623C8482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0DE48-3438-E5DE-A92D-E775430C1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F1091-FDC5-3A17-9E0A-98D6875F0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18A20-0320-10E7-49E1-3CA82B08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5BDE5-501C-53F6-B19E-3CD0CC3ED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57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1CEF-D2FF-070F-A357-135CC91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AE9025-585D-1A79-495C-8C7ED6E97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F36F4-67F8-A413-164B-700AF95E4B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A67FA6-2AF6-941A-0633-7CC5A5A81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E1D30-7301-EAA5-23DB-C9398D78D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10ECE0-175E-E800-7A22-88C0106F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31C22-A9C6-8FD2-B1E3-2E62669F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A9119-4D1E-D899-C448-D112DAE9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9C46-0C80-A3A8-9C1B-ED345A18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1A036-5167-7679-EB3F-EF969994B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D1C75-DA0A-B82A-8101-E66D7048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E2F40-5E74-EAE5-480F-D57AED7F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77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475B2-49CD-5AF4-4766-2BAE7087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7A09D-F50B-C31F-233F-2DB284658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8CE09-5C56-DD01-AB8D-74BB1161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8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2F59-197C-7C22-0830-0646C694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B33D5-F25C-072C-162C-DD983A853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9C2CC-045B-D02B-D879-ED8A93095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BF717-7D8A-5057-8C75-69A9F5D4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2FFF9-7B39-1A3F-7747-90A23DF6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03581-E25D-F2CE-62EE-6EB14F58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00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F355-6BD7-3BC4-22B9-546C55267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3DC7F-1633-0534-78FC-FAB8BDE489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50354-D934-5627-87F7-1DE5F8DDC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8B6FB-1F91-CED6-7336-091C4A72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9354F-AD7D-A0C7-4242-6ED33188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56AF52-A6F4-71B6-B2C2-16BC921BC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31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40B5E-BA64-89DF-D8B2-DC85B8B7C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5E386-59B4-3074-1977-9C6998928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B536B-2C62-4A4A-16CC-4B496F57E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18D19-D266-4585-BF05-898DA0EE1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CB412-69F8-A97D-1FE6-E9A8367F94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535AA-696A-CE66-5807-9D32C4551A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FAACD-8602-4758-865F-5C9B10BFD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9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ti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1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"/><Relationship Id="rId2" Type="http://schemas.openxmlformats.org/officeDocument/2006/relationships/image" Target="../media/image5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t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E9E6EB2-218A-4D93-93AC-022751DB5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69992"/>
            <a:ext cx="3410260" cy="3445722"/>
          </a:xfrm>
          <a:prstGeom prst="rect">
            <a:avLst/>
          </a:prstGeom>
        </p:spPr>
      </p:pic>
      <p:pic>
        <p:nvPicPr>
          <p:cNvPr id="7" name="Picture 6" descr="Fireworks in the night sky&#10;&#10;Description automatically generated">
            <a:extLst>
              <a:ext uri="{FF2B5EF4-FFF2-40B4-BE49-F238E27FC236}">
                <a16:creationId xmlns:a16="http://schemas.microsoft.com/office/drawing/2014/main" id="{CDA69389-F8FB-44C4-AF37-A230C15F7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80934"/>
            <a:ext cx="3410260" cy="34457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101 (Ex: 72 ; Large: 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9C5227A-E72A-4BB2-8FF5-F3026E9FE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279" y="1873423"/>
            <a:ext cx="4352921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45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outdoor object, night, star&#10;&#10;Description automatically generated">
            <a:extLst>
              <a:ext uri="{FF2B5EF4-FFF2-40B4-BE49-F238E27FC236}">
                <a16:creationId xmlns:a16="http://schemas.microsoft.com/office/drawing/2014/main" id="{36F1AF3F-8CF1-4FCB-A7E2-246DBA5E5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34" y="2301924"/>
            <a:ext cx="3392478" cy="3445578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EE9031B7-91C9-48B6-9BC6-6E291EE34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246" y="2294059"/>
            <a:ext cx="3392477" cy="343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171 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lower than CI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1149  (Ex: 861; Large: 288)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737AFD9-CDBB-4327-9457-EB87029B5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18" y="2328013"/>
            <a:ext cx="4359018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7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E3D48FB-01E1-4B2E-BC23-864B68E8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350" y="2250833"/>
            <a:ext cx="3416121" cy="3451644"/>
          </a:xfrm>
          <a:prstGeom prst="rect">
            <a:avLst/>
          </a:prstGeom>
        </p:spPr>
      </p:pic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9B993F1-5DCF-45BD-87BB-DDC2F508D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84" y="2250833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110  (Ex:  82; Large: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8D4B4-78C4-4BD9-92B4-025D8BF377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9" y="2367171"/>
            <a:ext cx="4023709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0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35596AC-6558-4C62-AFCF-D3EFC57AC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63" y="2364348"/>
            <a:ext cx="3416122" cy="3451645"/>
          </a:xfrm>
          <a:prstGeom prst="rect">
            <a:avLst/>
          </a:prstGeom>
        </p:spPr>
      </p:pic>
      <p:pic>
        <p:nvPicPr>
          <p:cNvPr id="3" name="Picture 2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3C4015A9-FDA2-4EA7-9699-8A9458A5C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36" y="2330952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173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82  (Ex:  69; Large: 13)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7EA8B-29B7-427C-8F67-96F349F134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860" y="2373463"/>
            <a:ext cx="4102964" cy="345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63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0322321A-EBE1-43C2-9E41-6E769FC67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4057"/>
            <a:ext cx="3415955" cy="3433777"/>
          </a:xfrm>
          <a:prstGeom prst="rect">
            <a:avLst/>
          </a:prstGeom>
        </p:spPr>
      </p:pic>
      <p:pic>
        <p:nvPicPr>
          <p:cNvPr id="11" name="Picture 10" descr="A picture containing outdoor object, night, star&#10;&#10;Description automatically generated">
            <a:extLst>
              <a:ext uri="{FF2B5EF4-FFF2-40B4-BE49-F238E27FC236}">
                <a16:creationId xmlns:a16="http://schemas.microsoft.com/office/drawing/2014/main" id="{B7FCD93A-0023-41EC-AA00-17578ADA2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63" y="2294058"/>
            <a:ext cx="3415955" cy="343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174(Prediction: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15 %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857 (Ex: 747; Large: 110)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C6B2B51-8850-4417-B6B0-E82FBCCE84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5" t="16480" r="30867" b="11778"/>
          <a:stretch/>
        </p:blipFill>
        <p:spPr>
          <a:xfrm>
            <a:off x="276100" y="2274050"/>
            <a:ext cx="4309795" cy="353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8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0C8A69D-2ED4-4556-BD15-CFC008DA2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778" y="2298298"/>
            <a:ext cx="3403268" cy="3444556"/>
          </a:xfrm>
          <a:prstGeom prst="rect">
            <a:avLst/>
          </a:prstGeom>
        </p:spPr>
      </p:pic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58287EF8-3E37-4C34-8271-99C4F1651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058" y="2325186"/>
            <a:ext cx="3403268" cy="34386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175(Prediction: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17.6 %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963 (Ex: 902; Large: 61)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418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BFDDEF-A56E-429F-8876-B8624BD38F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25" t="18944" r="30867" b="11777"/>
          <a:stretch/>
        </p:blipFill>
        <p:spPr>
          <a:xfrm>
            <a:off x="179327" y="2298298"/>
            <a:ext cx="4324531" cy="343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81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night, night sky&#10;&#10;Description automatically generated">
            <a:extLst>
              <a:ext uri="{FF2B5EF4-FFF2-40B4-BE49-F238E27FC236}">
                <a16:creationId xmlns:a16="http://schemas.microsoft.com/office/drawing/2014/main" id="{E92BC02A-1FCA-4515-864F-86A597EDE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28" y="2287336"/>
            <a:ext cx="3403127" cy="3444556"/>
          </a:xfrm>
          <a:prstGeom prst="rect">
            <a:avLst/>
          </a:prstGeom>
        </p:spPr>
      </p:pic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AA26C5DA-326E-4A1F-90D4-714568454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91" y="2298298"/>
            <a:ext cx="3403127" cy="3444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176(Prediction: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35 %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1174 (Ex: 1015; Large: 159)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447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D733E5B-0F9F-4BD9-99C8-380BC11F2D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5" t="16260" r="30867" b="10666"/>
          <a:stretch/>
        </p:blipFill>
        <p:spPr>
          <a:xfrm>
            <a:off x="147249" y="2276713"/>
            <a:ext cx="4356609" cy="352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4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and white photo of water droplet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563435E-46C4-4AAC-9E56-32696C29F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89" y="2276191"/>
            <a:ext cx="3416122" cy="3451645"/>
          </a:xfrm>
          <a:prstGeom prst="rect">
            <a:avLst/>
          </a:prstGeom>
        </p:spPr>
      </p:pic>
      <p:pic>
        <p:nvPicPr>
          <p:cNvPr id="10" name="Picture 9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336FB3C5-E9D5-4EE8-8D9D-E4DFC91E7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6191"/>
            <a:ext cx="3416122" cy="3451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514  (Ex: 233; Large: 281)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slightly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2DF9D-7F13-431D-A795-1946EC972A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00" t="16479" r="30866" b="11852"/>
          <a:stretch/>
        </p:blipFill>
        <p:spPr>
          <a:xfrm>
            <a:off x="332595" y="2163136"/>
            <a:ext cx="4300404" cy="356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43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1DA9B42F-181E-4492-A56F-D6687C179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8298"/>
            <a:ext cx="3420759" cy="3444556"/>
          </a:xfrm>
          <a:prstGeom prst="rect">
            <a:avLst/>
          </a:prstGeom>
        </p:spPr>
      </p:pic>
      <p:pic>
        <p:nvPicPr>
          <p:cNvPr id="3" name="Picture 2" descr="A picture containing outdoor, white, outdoor object, night&#10;&#10;Description automatically generated">
            <a:extLst>
              <a:ext uri="{FF2B5EF4-FFF2-40B4-BE49-F238E27FC236}">
                <a16:creationId xmlns:a16="http://schemas.microsoft.com/office/drawing/2014/main" id="{229DD129-1AE8-4EE5-8709-33506EC4C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28" y="2298298"/>
            <a:ext cx="3420841" cy="3444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178(Prediction: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slightly lower CI of stage 1 (950-1558) </a:t>
            </a:r>
          </a:p>
          <a:p>
            <a:r>
              <a:rPr lang="en-US" dirty="0"/>
              <a:t>              	             After wash count slightly lower CI stage 1 (151-370) 	</a:t>
            </a:r>
          </a:p>
          <a:p>
            <a:r>
              <a:rPr lang="en-US" dirty="0"/>
              <a:t>Note: 5 %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924 (Ex: 757; Large: 167)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86FB875-C7D5-422C-BD5D-4A2B4314FE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00" t="16261" r="30867" b="12445"/>
          <a:stretch/>
        </p:blipFill>
        <p:spPr>
          <a:xfrm>
            <a:off x="342455" y="2298298"/>
            <a:ext cx="4221480" cy="34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1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slope&#10;&#10;Description automatically generated">
            <a:extLst>
              <a:ext uri="{FF2B5EF4-FFF2-40B4-BE49-F238E27FC236}">
                <a16:creationId xmlns:a16="http://schemas.microsoft.com/office/drawing/2014/main" id="{4CEA6D15-ECE3-4655-8605-047575973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3281"/>
            <a:ext cx="3414964" cy="3444556"/>
          </a:xfrm>
          <a:prstGeom prst="rect">
            <a:avLst/>
          </a:prstGeom>
        </p:spPr>
      </p:pic>
      <p:pic>
        <p:nvPicPr>
          <p:cNvPr id="4" name="Picture 3" descr="A picture containing outdoor, night, outdoor object&#10;&#10;Description automatically generated">
            <a:extLst>
              <a:ext uri="{FF2B5EF4-FFF2-40B4-BE49-F238E27FC236}">
                <a16:creationId xmlns:a16="http://schemas.microsoft.com/office/drawing/2014/main" id="{5A75777A-BB5C-4AEB-96E6-5CFC55C2E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54" y="2283281"/>
            <a:ext cx="3414964" cy="3444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179(Prediction: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59051" y="59429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25 %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535 (Ex: 431; Large: 104)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F8C617-4907-4B64-8785-2FEA3EA8F2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50" t="16480" r="30866" b="10889"/>
          <a:stretch/>
        </p:blipFill>
        <p:spPr>
          <a:xfrm>
            <a:off x="228246" y="2188309"/>
            <a:ext cx="4358640" cy="36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8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7A4A6D25-6303-4E12-AA07-6C95FFCF7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85" y="2300180"/>
            <a:ext cx="3409107" cy="3444557"/>
          </a:xfrm>
          <a:prstGeom prst="rect">
            <a:avLst/>
          </a:prstGeom>
        </p:spPr>
      </p:pic>
      <p:pic>
        <p:nvPicPr>
          <p:cNvPr id="11" name="Picture 10" descr="A picture containing outdoor, outdoor object, white, star&#10;&#10;Description automatically generated">
            <a:extLst>
              <a:ext uri="{FF2B5EF4-FFF2-40B4-BE49-F238E27FC236}">
                <a16:creationId xmlns:a16="http://schemas.microsoft.com/office/drawing/2014/main" id="{764FBA96-3B48-46DF-A323-7E6AC99D5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11" y="2300181"/>
            <a:ext cx="3409107" cy="3444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180(Prediction: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slightly lower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4 %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700 (Ex: 537; Large: 163)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3D76200-6056-417C-A5F4-70F1B9851F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25" t="30944" r="53250" b="29556"/>
          <a:stretch/>
        </p:blipFill>
        <p:spPr>
          <a:xfrm>
            <a:off x="353808" y="2368199"/>
            <a:ext cx="4257619" cy="33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1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utdoor object, night&#10;&#10;Description automatically generated">
            <a:extLst>
              <a:ext uri="{FF2B5EF4-FFF2-40B4-BE49-F238E27FC236}">
                <a16:creationId xmlns:a16="http://schemas.microsoft.com/office/drawing/2014/main" id="{C167719C-A0A7-4371-A5BE-64FE33B1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750" y="2284644"/>
            <a:ext cx="3391291" cy="3444557"/>
          </a:xfrm>
          <a:prstGeom prst="rect">
            <a:avLst/>
          </a:prstGeom>
        </p:spPr>
      </p:pic>
      <p:pic>
        <p:nvPicPr>
          <p:cNvPr id="3" name="Picture 2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5BA548F1-4766-4CAF-83EA-5072FB122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3279"/>
            <a:ext cx="3391291" cy="3444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163 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1487 (Ex: 537; Large: 163)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BD5659-C941-439F-A332-9D23BBB80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0" y="2298306"/>
            <a:ext cx="4346825" cy="34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47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(181)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51364" y="6075077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229 (Ex: 172; Large: 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832481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244F575-C255-491C-8541-DC04FB811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0" t="5437" r="27938"/>
          <a:stretch/>
        </p:blipFill>
        <p:spPr>
          <a:xfrm>
            <a:off x="99044" y="1946272"/>
            <a:ext cx="3835927" cy="3626811"/>
          </a:xfrm>
          <a:prstGeom prst="rect">
            <a:avLst/>
          </a:prstGeom>
        </p:spPr>
      </p:pic>
      <p:pic>
        <p:nvPicPr>
          <p:cNvPr id="15" name="Picture 14" descr="A picture containing outdoor&#10;&#10;Description automatically generated">
            <a:extLst>
              <a:ext uri="{FF2B5EF4-FFF2-40B4-BE49-F238E27FC236}">
                <a16:creationId xmlns:a16="http://schemas.microsoft.com/office/drawing/2014/main" id="{14FEC07E-A4EF-441E-ABF6-1307568F3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77" y="1831474"/>
            <a:ext cx="3588913" cy="3626810"/>
          </a:xfrm>
          <a:prstGeom prst="rect">
            <a:avLst/>
          </a:prstGeom>
        </p:spPr>
      </p:pic>
      <p:pic>
        <p:nvPicPr>
          <p:cNvPr id="19" name="Picture 1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EC22B3B-7B4D-4232-83BA-8FB731266B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626" y="1831474"/>
            <a:ext cx="3584860" cy="362681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9D53FC-F0B8-44F9-A420-B6FCC62742F5}"/>
              </a:ext>
            </a:extLst>
          </p:cNvPr>
          <p:cNvCxnSpPr/>
          <p:nvPr/>
        </p:nvCxnSpPr>
        <p:spPr>
          <a:xfrm>
            <a:off x="11333466" y="5349714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B9F4BB-39D7-4E84-A430-C2A053986A7C}"/>
              </a:ext>
            </a:extLst>
          </p:cNvPr>
          <p:cNvCxnSpPr/>
          <p:nvPr/>
        </p:nvCxnSpPr>
        <p:spPr>
          <a:xfrm>
            <a:off x="7366354" y="5349714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320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(182)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17 %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323 (Ex: 295; Large: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CE71BCB-FAD9-4A21-9D6A-364706A9B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1" t="5787" r="29871"/>
          <a:stretch/>
        </p:blipFill>
        <p:spPr>
          <a:xfrm>
            <a:off x="41865" y="1572252"/>
            <a:ext cx="3940609" cy="3881094"/>
          </a:xfrm>
          <a:prstGeom prst="rect">
            <a:avLst/>
          </a:prstGeom>
        </p:spPr>
      </p:pic>
      <p:pic>
        <p:nvPicPr>
          <p:cNvPr id="9" name="Picture 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6A09B2F-D1BA-46C5-A905-AC7644953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43" y="1874269"/>
            <a:ext cx="3332423" cy="3396508"/>
          </a:xfrm>
          <a:prstGeom prst="rect">
            <a:avLst/>
          </a:prstGeom>
        </p:spPr>
      </p:pic>
      <p:pic>
        <p:nvPicPr>
          <p:cNvPr id="14" name="Picture 1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52183AED-515D-4FF7-B4E0-ACAA6AC391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70245"/>
            <a:ext cx="3336173" cy="339650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24B0F4-B93B-4F14-A24C-6DE17FD505F5}"/>
              </a:ext>
            </a:extLst>
          </p:cNvPr>
          <p:cNvCxnSpPr/>
          <p:nvPr/>
        </p:nvCxnSpPr>
        <p:spPr>
          <a:xfrm>
            <a:off x="7146225" y="5139179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4C3E5BD-3728-4943-B2DD-4C3BD9014674}"/>
              </a:ext>
            </a:extLst>
          </p:cNvPr>
          <p:cNvCxnSpPr/>
          <p:nvPr/>
        </p:nvCxnSpPr>
        <p:spPr>
          <a:xfrm>
            <a:off x="11088201" y="5139179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D23AF22-FC75-4007-A665-DB0BF8E1F51A}"/>
              </a:ext>
            </a:extLst>
          </p:cNvPr>
          <p:cNvSpPr txBox="1"/>
          <p:nvPr/>
        </p:nvSpPr>
        <p:spPr>
          <a:xfrm>
            <a:off x="4233343" y="5413180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but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</p:spTree>
    <p:extLst>
      <p:ext uri="{BB962C8B-B14F-4D97-AF65-F5344CB8AC3E}">
        <p14:creationId xmlns:p14="http://schemas.microsoft.com/office/powerpoint/2010/main" val="324350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(184)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224 (Ex: 194; Large: 30)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B99BFF-39C6-4327-97F6-447AAE882D57}"/>
              </a:ext>
            </a:extLst>
          </p:cNvPr>
          <p:cNvSpPr txBox="1"/>
          <p:nvPr/>
        </p:nvSpPr>
        <p:spPr>
          <a:xfrm>
            <a:off x="3857661" y="5502394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DCEADDC-9658-4723-B94D-DD55CC6535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9" t="5264" r="29407"/>
          <a:stretch/>
        </p:blipFill>
        <p:spPr>
          <a:xfrm>
            <a:off x="156109" y="1827089"/>
            <a:ext cx="3739260" cy="3689777"/>
          </a:xfrm>
          <a:prstGeom prst="rect">
            <a:avLst/>
          </a:prstGeom>
        </p:spPr>
      </p:pic>
      <p:pic>
        <p:nvPicPr>
          <p:cNvPr id="7" name="Picture 6" descr="A picture containing tree, outdoor object&#10;&#10;Description automatically generated">
            <a:extLst>
              <a:ext uri="{FF2B5EF4-FFF2-40B4-BE49-F238E27FC236}">
                <a16:creationId xmlns:a16="http://schemas.microsoft.com/office/drawing/2014/main" id="{897BB91F-59A6-4BB4-9F19-A70C1E8054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38" y="1834189"/>
            <a:ext cx="3453800" cy="3508855"/>
          </a:xfrm>
          <a:prstGeom prst="rect">
            <a:avLst/>
          </a:prstGeom>
        </p:spPr>
      </p:pic>
      <p:pic>
        <p:nvPicPr>
          <p:cNvPr id="12" name="Picture 11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F5D0BBE8-D93C-43AD-9B87-A20883C2E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39279"/>
            <a:ext cx="3494538" cy="350560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415A5D-8360-4F07-8F9B-068C5E18FCB9}"/>
              </a:ext>
            </a:extLst>
          </p:cNvPr>
          <p:cNvCxnSpPr/>
          <p:nvPr/>
        </p:nvCxnSpPr>
        <p:spPr>
          <a:xfrm>
            <a:off x="11256312" y="5186313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23CBCB-7E0A-40CD-8695-E15F03226B5F}"/>
              </a:ext>
            </a:extLst>
          </p:cNvPr>
          <p:cNvCxnSpPr/>
          <p:nvPr/>
        </p:nvCxnSpPr>
        <p:spPr>
          <a:xfrm>
            <a:off x="7336332" y="5189455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464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(186)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292 (Ex: 254; Large: 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B99BFF-39C6-4327-97F6-447AAE882D57}"/>
              </a:ext>
            </a:extLst>
          </p:cNvPr>
          <p:cNvSpPr txBox="1"/>
          <p:nvPr/>
        </p:nvSpPr>
        <p:spPr>
          <a:xfrm>
            <a:off x="3857661" y="5502394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EBC4667-A5AE-4D41-ADA5-00B3DF1EA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2" t="4915" r="29175"/>
          <a:stretch/>
        </p:blipFill>
        <p:spPr>
          <a:xfrm>
            <a:off x="48668" y="1724030"/>
            <a:ext cx="3808993" cy="3745224"/>
          </a:xfrm>
          <a:prstGeom prst="rect">
            <a:avLst/>
          </a:prstGeom>
        </p:spPr>
      </p:pic>
      <p:pic>
        <p:nvPicPr>
          <p:cNvPr id="17" name="Picture 16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70E7D5CE-576C-4BF2-9EDA-C84389BC6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84" y="1831474"/>
            <a:ext cx="3526633" cy="3530337"/>
          </a:xfrm>
          <a:prstGeom prst="rect">
            <a:avLst/>
          </a:prstGeom>
        </p:spPr>
      </p:pic>
      <p:pic>
        <p:nvPicPr>
          <p:cNvPr id="20" name="Picture 19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CEE9F974-EF6C-4968-966A-56D55EB4C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94" y="1831474"/>
            <a:ext cx="3496892" cy="353033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2A61F2C-FC64-4EB4-9649-DD76F3FBB989}"/>
              </a:ext>
            </a:extLst>
          </p:cNvPr>
          <p:cNvCxnSpPr/>
          <p:nvPr/>
        </p:nvCxnSpPr>
        <p:spPr>
          <a:xfrm>
            <a:off x="7364613" y="5198882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5937D6-4D5F-4492-A285-F9CF1297A443}"/>
              </a:ext>
            </a:extLst>
          </p:cNvPr>
          <p:cNvCxnSpPr/>
          <p:nvPr/>
        </p:nvCxnSpPr>
        <p:spPr>
          <a:xfrm>
            <a:off x="11324040" y="5189455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137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(187)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243 (Ex: 187; Large: 56)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B99BFF-39C6-4327-97F6-447AAE882D57}"/>
              </a:ext>
            </a:extLst>
          </p:cNvPr>
          <p:cNvSpPr txBox="1"/>
          <p:nvPr/>
        </p:nvSpPr>
        <p:spPr>
          <a:xfrm>
            <a:off x="3857661" y="5502394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ED98F7-6780-4C48-B8B8-EB58D42E2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4" t="5612" r="29794"/>
          <a:stretch/>
        </p:blipFill>
        <p:spPr>
          <a:xfrm>
            <a:off x="39863" y="1848483"/>
            <a:ext cx="3817798" cy="3726366"/>
          </a:xfrm>
          <a:prstGeom prst="rect">
            <a:avLst/>
          </a:prstGeom>
        </p:spPr>
      </p:pic>
      <p:pic>
        <p:nvPicPr>
          <p:cNvPr id="7" name="Picture 6" descr="A picture containing outdoor, white, outdoor object, star&#10;&#10;Description automatically generated">
            <a:extLst>
              <a:ext uri="{FF2B5EF4-FFF2-40B4-BE49-F238E27FC236}">
                <a16:creationId xmlns:a16="http://schemas.microsoft.com/office/drawing/2014/main" id="{E0A85989-A6BA-43AD-AC8D-9182718B8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479" y="1848483"/>
            <a:ext cx="3529041" cy="3543963"/>
          </a:xfrm>
          <a:prstGeom prst="rect">
            <a:avLst/>
          </a:prstGeom>
        </p:spPr>
      </p:pic>
      <p:pic>
        <p:nvPicPr>
          <p:cNvPr id="9" name="Picture 8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2D4BCD97-293F-4417-8992-69AC030C5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6" y="1831474"/>
            <a:ext cx="3517417" cy="357722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4761E05-83B6-42D4-8A4A-86D2AAECDD4A}"/>
              </a:ext>
            </a:extLst>
          </p:cNvPr>
          <p:cNvCxnSpPr/>
          <p:nvPr/>
        </p:nvCxnSpPr>
        <p:spPr>
          <a:xfrm>
            <a:off x="7411747" y="5280581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78FC0D-804E-4AD8-9400-19034946089F}"/>
              </a:ext>
            </a:extLst>
          </p:cNvPr>
          <p:cNvCxnSpPr/>
          <p:nvPr/>
        </p:nvCxnSpPr>
        <p:spPr>
          <a:xfrm>
            <a:off x="11259454" y="5275868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(188)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11.3 %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310 (Ex: 260; Large: 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23AF22-FC75-4007-A665-DB0BF8E1F51A}"/>
              </a:ext>
            </a:extLst>
          </p:cNvPr>
          <p:cNvSpPr txBox="1"/>
          <p:nvPr/>
        </p:nvSpPr>
        <p:spPr>
          <a:xfrm>
            <a:off x="4233343" y="5413180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but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151C999-ABCD-4CDA-BA9D-F324042CB6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4" t="5437" r="28943"/>
          <a:stretch/>
        </p:blipFill>
        <p:spPr>
          <a:xfrm>
            <a:off x="131886" y="1755621"/>
            <a:ext cx="4037828" cy="3871666"/>
          </a:xfrm>
          <a:prstGeom prst="rect">
            <a:avLst/>
          </a:prstGeom>
        </p:spPr>
      </p:pic>
      <p:pic>
        <p:nvPicPr>
          <p:cNvPr id="7" name="Picture 6" descr="A picture containing star, outdoor object, white, night&#10;&#10;Description automatically generated">
            <a:extLst>
              <a:ext uri="{FF2B5EF4-FFF2-40B4-BE49-F238E27FC236}">
                <a16:creationId xmlns:a16="http://schemas.microsoft.com/office/drawing/2014/main" id="{55AE1884-4B87-4BAF-A586-A362F3032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475" y="1798001"/>
            <a:ext cx="3596291" cy="3615179"/>
          </a:xfrm>
          <a:prstGeom prst="rect">
            <a:avLst/>
          </a:prstGeom>
        </p:spPr>
      </p:pic>
      <p:pic>
        <p:nvPicPr>
          <p:cNvPr id="12" name="Picture 11" descr="A picture containing star, outdoor object, white, night sky&#10;&#10;Description automatically generated">
            <a:extLst>
              <a:ext uri="{FF2B5EF4-FFF2-40B4-BE49-F238E27FC236}">
                <a16:creationId xmlns:a16="http://schemas.microsoft.com/office/drawing/2014/main" id="{D0A7926A-A649-4489-A24A-FAE6E7B20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16" y="1798000"/>
            <a:ext cx="3515608" cy="36151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6AF32A-3776-41F2-8260-ECFC68EFF995}"/>
              </a:ext>
            </a:extLst>
          </p:cNvPr>
          <p:cNvCxnSpPr/>
          <p:nvPr/>
        </p:nvCxnSpPr>
        <p:spPr>
          <a:xfrm>
            <a:off x="11324040" y="5291579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81C554-FE6B-496B-955A-56E5E810599C}"/>
              </a:ext>
            </a:extLst>
          </p:cNvPr>
          <p:cNvCxnSpPr/>
          <p:nvPr/>
        </p:nvCxnSpPr>
        <p:spPr>
          <a:xfrm>
            <a:off x="7479553" y="5291579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77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(189)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7.1 %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362 (Ex: 319; Large: 43)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23AF22-FC75-4007-A665-DB0BF8E1F51A}"/>
              </a:ext>
            </a:extLst>
          </p:cNvPr>
          <p:cNvSpPr txBox="1"/>
          <p:nvPr/>
        </p:nvSpPr>
        <p:spPr>
          <a:xfrm>
            <a:off x="4233343" y="5413180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but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2D5765B-45BC-48CB-A202-17541A0F1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3" t="6135" r="29407"/>
          <a:stretch/>
        </p:blipFill>
        <p:spPr>
          <a:xfrm>
            <a:off x="156109" y="1831474"/>
            <a:ext cx="3808213" cy="3689777"/>
          </a:xfrm>
          <a:prstGeom prst="rect">
            <a:avLst/>
          </a:prstGeom>
        </p:spPr>
      </p:pic>
      <p:pic>
        <p:nvPicPr>
          <p:cNvPr id="9" name="Picture 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560EE07E-EE1C-4B45-A051-C79652CD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39" y="1826987"/>
            <a:ext cx="3508194" cy="3504509"/>
          </a:xfrm>
          <a:prstGeom prst="rect">
            <a:avLst/>
          </a:prstGeom>
        </p:spPr>
      </p:pic>
      <p:pic>
        <p:nvPicPr>
          <p:cNvPr id="14" name="Picture 13" descr="A picture containing outdoor object, star, night, slope&#10;&#10;Description automatically generated">
            <a:extLst>
              <a:ext uri="{FF2B5EF4-FFF2-40B4-BE49-F238E27FC236}">
                <a16:creationId xmlns:a16="http://schemas.microsoft.com/office/drawing/2014/main" id="{9FFFD7FA-C834-44ED-A203-6FE014165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67" y="1833999"/>
            <a:ext cx="3478686" cy="350450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157A40-8189-42F8-ADAE-CD1B382D607D}"/>
              </a:ext>
            </a:extLst>
          </p:cNvPr>
          <p:cNvCxnSpPr/>
          <p:nvPr/>
        </p:nvCxnSpPr>
        <p:spPr>
          <a:xfrm>
            <a:off x="7479553" y="5235017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2B2A5E4-398E-43DB-8C77-CCA132433CBE}"/>
              </a:ext>
            </a:extLst>
          </p:cNvPr>
          <p:cNvCxnSpPr/>
          <p:nvPr/>
        </p:nvCxnSpPr>
        <p:spPr>
          <a:xfrm>
            <a:off x="11308407" y="5220876"/>
            <a:ext cx="32918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070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49" y="-68509"/>
            <a:ext cx="11999786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(190)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054390" y="825953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321   </a:t>
            </a:r>
          </a:p>
          <a:p>
            <a:r>
              <a:rPr lang="en-US" dirty="0"/>
              <a:t>Large particle: 23</a:t>
            </a:r>
          </a:p>
          <a:p>
            <a:r>
              <a:rPr lang="en-US" dirty="0"/>
              <a:t>Exosome: 298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257599" y="1287618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32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E11E97C1-2A67-4687-8E0E-8F402BA7F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89" y="1690688"/>
            <a:ext cx="3695997" cy="3735654"/>
          </a:xfrm>
          <a:prstGeom prst="rect">
            <a:avLst/>
          </a:prstGeom>
        </p:spPr>
      </p:pic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6B10C033-E3FD-452D-B448-B380EB2A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690688"/>
            <a:ext cx="3715846" cy="3735654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736C6DD5-463E-4F27-AEF2-295115B5BB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9" r="28409"/>
          <a:stretch/>
        </p:blipFill>
        <p:spPr>
          <a:xfrm>
            <a:off x="162752" y="1690688"/>
            <a:ext cx="3694694" cy="373565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3209BF-2739-4CF4-9F96-A417ADF017DA}"/>
              </a:ext>
            </a:extLst>
          </p:cNvPr>
          <p:cNvCxnSpPr/>
          <p:nvPr/>
        </p:nvCxnSpPr>
        <p:spPr>
          <a:xfrm>
            <a:off x="7293408" y="5320598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0302D78-D04D-4ED3-9DC4-BD7EF13C2DFB}"/>
              </a:ext>
            </a:extLst>
          </p:cNvPr>
          <p:cNvCxnSpPr/>
          <p:nvPr/>
        </p:nvCxnSpPr>
        <p:spPr>
          <a:xfrm>
            <a:off x="11499273" y="5292886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89A71D9-BEA2-4EB0-8E6A-CFEB393152A5}"/>
              </a:ext>
            </a:extLst>
          </p:cNvPr>
          <p:cNvSpPr txBox="1"/>
          <p:nvPr/>
        </p:nvSpPr>
        <p:spPr>
          <a:xfrm>
            <a:off x="3857446" y="5536810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068813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5" y="-209909"/>
            <a:ext cx="11748655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(191)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701476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257   </a:t>
            </a:r>
          </a:p>
          <a:p>
            <a:r>
              <a:rPr lang="en-US" dirty="0"/>
              <a:t>Large particle: 26</a:t>
            </a:r>
          </a:p>
          <a:p>
            <a:r>
              <a:rPr lang="en-US" dirty="0"/>
              <a:t>Exosome: 231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347723" y="121387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64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BFA22B71-5195-415F-BD33-87A0AD777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723" y="1583211"/>
            <a:ext cx="3648653" cy="3691578"/>
          </a:xfrm>
          <a:prstGeom prst="rect">
            <a:avLst/>
          </a:prstGeom>
        </p:spPr>
      </p:pic>
      <p:pic>
        <p:nvPicPr>
          <p:cNvPr id="6" name="Picture 5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1C1C7FF0-BEC8-4E8E-9421-3FA75722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583211"/>
            <a:ext cx="3687655" cy="369157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622D246-4589-4772-B41B-2172127DFB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3" r="28068"/>
          <a:stretch/>
        </p:blipFill>
        <p:spPr>
          <a:xfrm>
            <a:off x="54474" y="1603993"/>
            <a:ext cx="3789804" cy="381231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E3C360-ED98-4366-8E99-9907B49A2046}"/>
              </a:ext>
            </a:extLst>
          </p:cNvPr>
          <p:cNvCxnSpPr/>
          <p:nvPr/>
        </p:nvCxnSpPr>
        <p:spPr>
          <a:xfrm>
            <a:off x="7169450" y="517981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F6785D-5C37-4D1E-8B5D-9E51B03371F4}"/>
              </a:ext>
            </a:extLst>
          </p:cNvPr>
          <p:cNvCxnSpPr/>
          <p:nvPr/>
        </p:nvCxnSpPr>
        <p:spPr>
          <a:xfrm>
            <a:off x="11499273" y="510607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535C965-C591-41ED-9341-57FD09F396A8}"/>
              </a:ext>
            </a:extLst>
          </p:cNvPr>
          <p:cNvSpPr txBox="1"/>
          <p:nvPr/>
        </p:nvSpPr>
        <p:spPr>
          <a:xfrm>
            <a:off x="3968967" y="5340474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3752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92" y="-247617"/>
            <a:ext cx="11843208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(193)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15%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767358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555    </a:t>
            </a:r>
          </a:p>
          <a:p>
            <a:r>
              <a:rPr lang="en-US" dirty="0"/>
              <a:t>Large particle: 86</a:t>
            </a:r>
          </a:p>
          <a:p>
            <a:r>
              <a:rPr lang="en-US" dirty="0"/>
              <a:t>Exosome: 469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149616" y="129994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308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star, white, outdoor object, night&#10;&#10;Description automatically generated">
            <a:extLst>
              <a:ext uri="{FF2B5EF4-FFF2-40B4-BE49-F238E27FC236}">
                <a16:creationId xmlns:a16="http://schemas.microsoft.com/office/drawing/2014/main" id="{A826DEC6-9286-4A45-AF45-D454DB3A4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690688"/>
            <a:ext cx="3669855" cy="3709021"/>
          </a:xfrm>
          <a:prstGeom prst="rect">
            <a:avLst/>
          </a:prstGeom>
        </p:spPr>
      </p:pic>
      <p:pic>
        <p:nvPicPr>
          <p:cNvPr id="6" name="Picture 5" descr="A picture containing outdoor, night, dark, night sky&#10;&#10;Description automatically generated">
            <a:extLst>
              <a:ext uri="{FF2B5EF4-FFF2-40B4-BE49-F238E27FC236}">
                <a16:creationId xmlns:a16="http://schemas.microsoft.com/office/drawing/2014/main" id="{0852F4A2-4062-4933-AD66-BC34DCE21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961" y="1690688"/>
            <a:ext cx="3669856" cy="369738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E42858-F5CB-463E-958E-589E3CF14244}"/>
              </a:ext>
            </a:extLst>
          </p:cNvPr>
          <p:cNvCxnSpPr/>
          <p:nvPr/>
        </p:nvCxnSpPr>
        <p:spPr>
          <a:xfrm>
            <a:off x="7169450" y="517981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76FB77-1940-4C17-B9CB-1BC15C4BEBD3}"/>
              </a:ext>
            </a:extLst>
          </p:cNvPr>
          <p:cNvCxnSpPr/>
          <p:nvPr/>
        </p:nvCxnSpPr>
        <p:spPr>
          <a:xfrm>
            <a:off x="11353800" y="521244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F6A2E3-665D-4504-BC73-B1641D930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8226"/>
          <a:stretch/>
        </p:blipFill>
        <p:spPr>
          <a:xfrm>
            <a:off x="232076" y="1891267"/>
            <a:ext cx="3669855" cy="36741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79ED34-E799-429C-B0DB-B3E53015E6AC}"/>
              </a:ext>
            </a:extLst>
          </p:cNvPr>
          <p:cNvSpPr txBox="1"/>
          <p:nvPr/>
        </p:nvSpPr>
        <p:spPr>
          <a:xfrm>
            <a:off x="4233343" y="5413180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but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</p:spTree>
    <p:extLst>
      <p:ext uri="{BB962C8B-B14F-4D97-AF65-F5344CB8AC3E}">
        <p14:creationId xmlns:p14="http://schemas.microsoft.com/office/powerpoint/2010/main" val="417076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white, rain, nature&#10;&#10;Description automatically generated">
            <a:extLst>
              <a:ext uri="{FF2B5EF4-FFF2-40B4-BE49-F238E27FC236}">
                <a16:creationId xmlns:a16="http://schemas.microsoft.com/office/drawing/2014/main" id="{468A2806-8453-4324-8286-2B518612F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7" y="2312599"/>
            <a:ext cx="3416120" cy="3445722"/>
          </a:xfrm>
          <a:prstGeom prst="rect">
            <a:avLst/>
          </a:prstGeom>
        </p:spPr>
      </p:pic>
      <p:pic>
        <p:nvPicPr>
          <p:cNvPr id="3" name="Picture 2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0550532A-70C2-428A-938B-A1E3CC5D6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420" y="2312599"/>
            <a:ext cx="3416120" cy="344572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904 (Ex:  257; Large: 647)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significantly higher CI Healthy (214-263)</a:t>
            </a:r>
          </a:p>
          <a:p>
            <a:r>
              <a:rPr lang="en-US" dirty="0"/>
              <a:t>              	             After wash count slightly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4440AC-0728-436E-87F9-E0A79CE5C0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38" t="14815" r="57656" b="7608"/>
          <a:stretch/>
        </p:blipFill>
        <p:spPr>
          <a:xfrm>
            <a:off x="592282" y="2312599"/>
            <a:ext cx="4133177" cy="344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51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344" y="-238191"/>
            <a:ext cx="11748655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(194)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224731" y="847104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122    </a:t>
            </a:r>
          </a:p>
          <a:p>
            <a:r>
              <a:rPr lang="en-US" dirty="0"/>
              <a:t>Large particle: 12</a:t>
            </a:r>
          </a:p>
          <a:p>
            <a:r>
              <a:rPr lang="en-US" dirty="0"/>
              <a:t>Exosome: 110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366336" y="1418840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66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5" name="Picture 4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4170E7C1-0A40-4225-B518-B134881FB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31" y="1737529"/>
            <a:ext cx="3571223" cy="3601779"/>
          </a:xfrm>
          <a:prstGeom prst="rect">
            <a:avLst/>
          </a:prstGeom>
        </p:spPr>
      </p:pic>
      <p:pic>
        <p:nvPicPr>
          <p:cNvPr id="9" name="Picture 8" descr="A picture containing star, outdoor object, night sky, night&#10;&#10;Description automatically generated">
            <a:extLst>
              <a:ext uri="{FF2B5EF4-FFF2-40B4-BE49-F238E27FC236}">
                <a16:creationId xmlns:a16="http://schemas.microsoft.com/office/drawing/2014/main" id="{4EA98FCB-DE42-4F35-A7DD-19FE4B2B4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3" y="1737530"/>
            <a:ext cx="3563746" cy="360177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6F5970-6E2E-4B79-B5A8-8503114A3322}"/>
              </a:ext>
            </a:extLst>
          </p:cNvPr>
          <p:cNvCxnSpPr/>
          <p:nvPr/>
        </p:nvCxnSpPr>
        <p:spPr>
          <a:xfrm>
            <a:off x="7169450" y="517981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5D9AE8-3E3A-433A-8FA4-CB773372EC7F}"/>
              </a:ext>
            </a:extLst>
          </p:cNvPr>
          <p:cNvCxnSpPr/>
          <p:nvPr/>
        </p:nvCxnSpPr>
        <p:spPr>
          <a:xfrm>
            <a:off x="11499273" y="521244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781DCF4-10EE-4F3B-AA34-F872A752BF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2" r="29274"/>
          <a:stretch/>
        </p:blipFill>
        <p:spPr>
          <a:xfrm>
            <a:off x="176981" y="1885655"/>
            <a:ext cx="3244645" cy="33396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74884A-5A5F-435C-9E2F-9B658470A9E0}"/>
              </a:ext>
            </a:extLst>
          </p:cNvPr>
          <p:cNvSpPr txBox="1"/>
          <p:nvPr/>
        </p:nvSpPr>
        <p:spPr>
          <a:xfrm>
            <a:off x="3968967" y="5340474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3499063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31" y="-125069"/>
            <a:ext cx="11899769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(195)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3993945" y="893706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265    </a:t>
            </a:r>
          </a:p>
          <a:p>
            <a:r>
              <a:rPr lang="en-US" dirty="0"/>
              <a:t>Large particle: 26</a:t>
            </a:r>
          </a:p>
          <a:p>
            <a:r>
              <a:rPr lang="en-US" dirty="0"/>
              <a:t>Exosome: 239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127832" y="1351596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46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4C41A5A5-E4D2-49DA-B15C-2AA5BDCC0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45" y="1754089"/>
            <a:ext cx="3714604" cy="3746318"/>
          </a:xfrm>
          <a:prstGeom prst="rect">
            <a:avLst/>
          </a:prstGeom>
        </p:spPr>
      </p:pic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75DCFB3C-417A-4CB8-B918-88C1B70DA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32" y="1737366"/>
            <a:ext cx="3694881" cy="372642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B8B328-4759-4050-B39D-7FCBFD1818EF}"/>
              </a:ext>
            </a:extLst>
          </p:cNvPr>
          <p:cNvCxnSpPr/>
          <p:nvPr/>
        </p:nvCxnSpPr>
        <p:spPr>
          <a:xfrm>
            <a:off x="11304362" y="535009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FC7417-3458-43C3-B9BF-70B4E0A3BCDB}"/>
              </a:ext>
            </a:extLst>
          </p:cNvPr>
          <p:cNvCxnSpPr/>
          <p:nvPr/>
        </p:nvCxnSpPr>
        <p:spPr>
          <a:xfrm>
            <a:off x="7169450" y="533221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D6DAA8F-6A84-4405-9F8D-76D7869994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1" r="28306"/>
          <a:stretch/>
        </p:blipFill>
        <p:spPr>
          <a:xfrm>
            <a:off x="206478" y="1955599"/>
            <a:ext cx="3274142" cy="32899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1CAC86-D473-4022-8EBB-16B3B747F03E}"/>
              </a:ext>
            </a:extLst>
          </p:cNvPr>
          <p:cNvSpPr txBox="1"/>
          <p:nvPr/>
        </p:nvSpPr>
        <p:spPr>
          <a:xfrm>
            <a:off x="3912406" y="550642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786293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EEEE673-8F5C-460F-AFF9-9A714FEB97FC}"/>
              </a:ext>
            </a:extLst>
          </p:cNvPr>
          <p:cNvGraphicFramePr>
            <a:graphicFrameLocks noGrp="1"/>
          </p:cNvGraphicFramePr>
          <p:nvPr/>
        </p:nvGraphicFramePr>
        <p:xfrm>
          <a:off x="1126836" y="394136"/>
          <a:ext cx="9938328" cy="6069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668">
                  <a:extLst>
                    <a:ext uri="{9D8B030D-6E8A-4147-A177-3AD203B41FA5}">
                      <a16:colId xmlns:a16="http://schemas.microsoft.com/office/drawing/2014/main" val="2275062688"/>
                    </a:ext>
                  </a:extLst>
                </a:gridCol>
                <a:gridCol w="1282526">
                  <a:extLst>
                    <a:ext uri="{9D8B030D-6E8A-4147-A177-3AD203B41FA5}">
                      <a16:colId xmlns:a16="http://schemas.microsoft.com/office/drawing/2014/main" val="2813682398"/>
                    </a:ext>
                  </a:extLst>
                </a:gridCol>
                <a:gridCol w="965668">
                  <a:extLst>
                    <a:ext uri="{9D8B030D-6E8A-4147-A177-3AD203B41FA5}">
                      <a16:colId xmlns:a16="http://schemas.microsoft.com/office/drawing/2014/main" val="4170576963"/>
                    </a:ext>
                  </a:extLst>
                </a:gridCol>
                <a:gridCol w="965668">
                  <a:extLst>
                    <a:ext uri="{9D8B030D-6E8A-4147-A177-3AD203B41FA5}">
                      <a16:colId xmlns:a16="http://schemas.microsoft.com/office/drawing/2014/main" val="2688604045"/>
                    </a:ext>
                  </a:extLst>
                </a:gridCol>
                <a:gridCol w="965668">
                  <a:extLst>
                    <a:ext uri="{9D8B030D-6E8A-4147-A177-3AD203B41FA5}">
                      <a16:colId xmlns:a16="http://schemas.microsoft.com/office/drawing/2014/main" val="2846939225"/>
                    </a:ext>
                  </a:extLst>
                </a:gridCol>
                <a:gridCol w="1146729">
                  <a:extLst>
                    <a:ext uri="{9D8B030D-6E8A-4147-A177-3AD203B41FA5}">
                      <a16:colId xmlns:a16="http://schemas.microsoft.com/office/drawing/2014/main" val="4087079593"/>
                    </a:ext>
                  </a:extLst>
                </a:gridCol>
                <a:gridCol w="1428383">
                  <a:extLst>
                    <a:ext uri="{9D8B030D-6E8A-4147-A177-3AD203B41FA5}">
                      <a16:colId xmlns:a16="http://schemas.microsoft.com/office/drawing/2014/main" val="227764564"/>
                    </a:ext>
                  </a:extLst>
                </a:gridCol>
                <a:gridCol w="1252350">
                  <a:extLst>
                    <a:ext uri="{9D8B030D-6E8A-4147-A177-3AD203B41FA5}">
                      <a16:colId xmlns:a16="http://schemas.microsoft.com/office/drawing/2014/main" val="3854890685"/>
                    </a:ext>
                  </a:extLst>
                </a:gridCol>
                <a:gridCol w="965668">
                  <a:extLst>
                    <a:ext uri="{9D8B030D-6E8A-4147-A177-3AD203B41FA5}">
                      <a16:colId xmlns:a16="http://schemas.microsoft.com/office/drawing/2014/main" val="3581404530"/>
                    </a:ext>
                  </a:extLst>
                </a:gridCol>
              </a:tblGrid>
              <a:tr h="180686"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Before wash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After Wash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728069323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Number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All particles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Large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Ex like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Retained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MIR-21 (%)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Prediction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Actual state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Sample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899617250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138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484509147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155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1678201129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533617974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368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338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805331376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142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512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744703558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895393331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857765471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477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430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678871067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158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918006168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HCR 96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1731570398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341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314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782328567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268229907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843992496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398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329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0514-B44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2237889388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608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421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4111949533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0514-B33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2453196492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72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2108320760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2381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2133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1527346979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1358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1113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97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651159780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1504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1321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0514-B11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1019138230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629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568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0514-B13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898017835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3335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2809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0514-B15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688171707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442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HCR 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321740951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899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729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0514-B37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746414288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4127668223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537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0514-B46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2596978848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904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647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HCR 157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3720632343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832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389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443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293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0514-B17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2665813002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HCR 158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1674799511"/>
                  </a:ext>
                </a:extLst>
              </a:tr>
              <a:tr h="1806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537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0514-B38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9" marR="6799" marT="6799" marB="0" anchor="b"/>
                </a:tc>
                <a:extLst>
                  <a:ext uri="{0D108BD9-81ED-4DB2-BD59-A6C34878D82A}">
                    <a16:rowId xmlns:a16="http://schemas.microsoft.com/office/drawing/2014/main" val="1901500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3614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1FA9F28-C609-463B-A87F-08B668F93524}"/>
              </a:ext>
            </a:extLst>
          </p:cNvPr>
          <p:cNvGraphicFramePr>
            <a:graphicFrameLocks noGrp="1"/>
          </p:cNvGraphicFramePr>
          <p:nvPr/>
        </p:nvGraphicFramePr>
        <p:xfrm>
          <a:off x="1200726" y="489527"/>
          <a:ext cx="9975273" cy="5687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9257">
                  <a:extLst>
                    <a:ext uri="{9D8B030D-6E8A-4147-A177-3AD203B41FA5}">
                      <a16:colId xmlns:a16="http://schemas.microsoft.com/office/drawing/2014/main" val="3343249918"/>
                    </a:ext>
                  </a:extLst>
                </a:gridCol>
                <a:gridCol w="1287296">
                  <a:extLst>
                    <a:ext uri="{9D8B030D-6E8A-4147-A177-3AD203B41FA5}">
                      <a16:colId xmlns:a16="http://schemas.microsoft.com/office/drawing/2014/main" val="4117404225"/>
                    </a:ext>
                  </a:extLst>
                </a:gridCol>
                <a:gridCol w="969257">
                  <a:extLst>
                    <a:ext uri="{9D8B030D-6E8A-4147-A177-3AD203B41FA5}">
                      <a16:colId xmlns:a16="http://schemas.microsoft.com/office/drawing/2014/main" val="1751955950"/>
                    </a:ext>
                  </a:extLst>
                </a:gridCol>
                <a:gridCol w="969257">
                  <a:extLst>
                    <a:ext uri="{9D8B030D-6E8A-4147-A177-3AD203B41FA5}">
                      <a16:colId xmlns:a16="http://schemas.microsoft.com/office/drawing/2014/main" val="3443354561"/>
                    </a:ext>
                  </a:extLst>
                </a:gridCol>
                <a:gridCol w="969257">
                  <a:extLst>
                    <a:ext uri="{9D8B030D-6E8A-4147-A177-3AD203B41FA5}">
                      <a16:colId xmlns:a16="http://schemas.microsoft.com/office/drawing/2014/main" val="1422251935"/>
                    </a:ext>
                  </a:extLst>
                </a:gridCol>
                <a:gridCol w="1150992">
                  <a:extLst>
                    <a:ext uri="{9D8B030D-6E8A-4147-A177-3AD203B41FA5}">
                      <a16:colId xmlns:a16="http://schemas.microsoft.com/office/drawing/2014/main" val="3100258802"/>
                    </a:ext>
                  </a:extLst>
                </a:gridCol>
                <a:gridCol w="1433693">
                  <a:extLst>
                    <a:ext uri="{9D8B030D-6E8A-4147-A177-3AD203B41FA5}">
                      <a16:colId xmlns:a16="http://schemas.microsoft.com/office/drawing/2014/main" val="1227797806"/>
                    </a:ext>
                  </a:extLst>
                </a:gridCol>
                <a:gridCol w="1257007">
                  <a:extLst>
                    <a:ext uri="{9D8B030D-6E8A-4147-A177-3AD203B41FA5}">
                      <a16:colId xmlns:a16="http://schemas.microsoft.com/office/drawing/2014/main" val="2740534567"/>
                    </a:ext>
                  </a:extLst>
                </a:gridCol>
                <a:gridCol w="969257">
                  <a:extLst>
                    <a:ext uri="{9D8B030D-6E8A-4147-A177-3AD203B41FA5}">
                      <a16:colId xmlns:a16="http://schemas.microsoft.com/office/drawing/2014/main" val="4000781666"/>
                    </a:ext>
                  </a:extLst>
                </a:gridCol>
              </a:tblGrid>
              <a:tr h="21064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Before wash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After Wash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352289199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Number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All particles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Large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Ex like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Retained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MIR-21 (%)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Prediction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Actual state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Sample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384399565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203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140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036273612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169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314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0514-B19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4023051017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919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199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720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043691914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1149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861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008134147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82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545299472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915904380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747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200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677701655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963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902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418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17.6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0514-B12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297049962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1174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1015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447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0514-B47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802752713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514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46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153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520015322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924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140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0514-B45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936715344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535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431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0514-B36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827465470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700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163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537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0514-B34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825071860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154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901446538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295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138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674402764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224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152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069779658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254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390387326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243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664902239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11.3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0514-B42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091473807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189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362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319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102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7.1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0514-B43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673786453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321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298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Healthy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28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653361263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257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1063674227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555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86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469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308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Cancerous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Cancerous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0514-B31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243216400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110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66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HCR 155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2913204213"/>
                  </a:ext>
                </a:extLst>
              </a:tr>
              <a:tr h="2106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195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239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Healthy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effectLst/>
                        </a:rPr>
                        <a:t>HCR 156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058" marR="8058" marT="8058" marB="0" anchor="b"/>
                </a:tc>
                <a:extLst>
                  <a:ext uri="{0D108BD9-81ED-4DB2-BD59-A6C34878D82A}">
                    <a16:rowId xmlns:a16="http://schemas.microsoft.com/office/drawing/2014/main" val="3657003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3516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9458A-0859-4985-8675-EC40FEBEA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99% Confidence Interval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496F5-8DC5-41C2-A186-1A50A243A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6" t="17085" r="58709" b="13859"/>
          <a:stretch/>
        </p:blipFill>
        <p:spPr>
          <a:xfrm>
            <a:off x="2428566" y="1553495"/>
            <a:ext cx="6174659" cy="491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81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79C8-A9D0-4E65-8D20-3EB04DDC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Mir-21 Expression within different cancers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3B2C31-8B0D-4B08-A72F-F9B9B08C7F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16" t="15173" r="58549" b="12425"/>
          <a:stretch/>
        </p:blipFill>
        <p:spPr>
          <a:xfrm>
            <a:off x="2713701" y="1601528"/>
            <a:ext cx="6027175" cy="50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8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FA82AE9-E3D1-4478-9679-B4E158878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59" y="2327076"/>
            <a:ext cx="3392691" cy="3433850"/>
          </a:xfrm>
          <a:prstGeom prst="rect">
            <a:avLst/>
          </a:prstGeom>
        </p:spPr>
      </p:pic>
      <p:pic>
        <p:nvPicPr>
          <p:cNvPr id="6" name="Picture 5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C8BE34BF-D4F8-4CA7-8063-94C0E270A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458" y="2336854"/>
            <a:ext cx="3398510" cy="34338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165 (Prediction: Cancer)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982851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832 (Ex: 443; Large: 389)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481204" y="562504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BD5F2E-3540-4C17-A69C-5D71EFDB9677}"/>
              </a:ext>
            </a:extLst>
          </p:cNvPr>
          <p:cNvCxnSpPr>
            <a:cxnSpLocks/>
          </p:cNvCxnSpPr>
          <p:nvPr/>
        </p:nvCxnSpPr>
        <p:spPr>
          <a:xfrm>
            <a:off x="7881736" y="562504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F970C9-0E30-4442-9C95-71AF2477F477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higher than CI of stage 1 (950-1558) </a:t>
            </a:r>
          </a:p>
          <a:p>
            <a:r>
              <a:rPr lang="en-US" dirty="0"/>
              <a:t>              	             After wash count higher than CI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09371-5373-4C95-AD68-AE254CD33D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50" t="13417" r="57500" b="10060"/>
          <a:stretch/>
        </p:blipFill>
        <p:spPr>
          <a:xfrm>
            <a:off x="326450" y="2149841"/>
            <a:ext cx="4369422" cy="361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42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5926E866-CCD6-418A-8888-CBF4275B5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7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0952"/>
            <a:ext cx="3416121" cy="3451644"/>
          </a:xfrm>
          <a:prstGeom prst="rect">
            <a:avLst/>
          </a:prstGeom>
        </p:spPr>
      </p:pic>
      <p:pic>
        <p:nvPicPr>
          <p:cNvPr id="7" name="Picture 6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59B566F0-D154-47B0-BFDF-70DCFF715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9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6" y="2330952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30 (Ex:  30; Large: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significantly lower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B9F57A-25D2-49A4-B125-BECCBF4898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203" t="18685" r="58172" b="12176"/>
          <a:stretch/>
        </p:blipFill>
        <p:spPr>
          <a:xfrm>
            <a:off x="592282" y="2429458"/>
            <a:ext cx="3827684" cy="31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2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FB1443B3-7F38-468B-A398-2F4669ACB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4016"/>
            <a:ext cx="3409108" cy="3444558"/>
          </a:xfrm>
          <a:prstGeom prst="rect">
            <a:avLst/>
          </a:prstGeom>
        </p:spPr>
      </p:pic>
      <p:pic>
        <p:nvPicPr>
          <p:cNvPr id="4" name="Picture 3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D515F3AE-B3D8-46D5-865C-F5576BAA0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10" y="2283279"/>
            <a:ext cx="3409108" cy="344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167 (Prediction: Cancer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lower CI stage 1 (151-370) 	</a:t>
            </a:r>
          </a:p>
          <a:p>
            <a:r>
              <a:rPr lang="en-US" dirty="0"/>
              <a:t>Note:  7%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325 (Ex: 537; Large: 163)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74 (Grey zone)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33A256C-EA19-4CF6-ACAC-A53DB3C0C0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92" t="17830" r="57651" b="10060"/>
          <a:stretch/>
        </p:blipFill>
        <p:spPr>
          <a:xfrm>
            <a:off x="283612" y="2378150"/>
            <a:ext cx="4309130" cy="34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67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night, outdoor object&#10;&#10;Description automatically generated">
            <a:extLst>
              <a:ext uri="{FF2B5EF4-FFF2-40B4-BE49-F238E27FC236}">
                <a16:creationId xmlns:a16="http://schemas.microsoft.com/office/drawing/2014/main" id="{87386058-5D45-461D-8E29-28DE6C45C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2592"/>
            <a:ext cx="3421991" cy="3451644"/>
          </a:xfrm>
          <a:prstGeom prst="rect">
            <a:avLst/>
          </a:prstGeom>
        </p:spPr>
      </p:pic>
      <p:pic>
        <p:nvPicPr>
          <p:cNvPr id="6" name="Picture 5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7B150CAA-235C-4AF8-91FE-6F24492DD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71" y="2332592"/>
            <a:ext cx="342199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203 (Ex:  111; Large: 92)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(214-263)</a:t>
            </a:r>
          </a:p>
          <a:p>
            <a:r>
              <a:rPr lang="en-US" dirty="0"/>
              <a:t>              	             After wash count 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AF1581-1E7A-4A2F-9A51-770C384CAC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12" t="15278" r="59062" b="9910"/>
          <a:stretch/>
        </p:blipFill>
        <p:spPr>
          <a:xfrm>
            <a:off x="626470" y="2201011"/>
            <a:ext cx="3879693" cy="342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5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slope, night&#10;&#10;Description automatically generated">
            <a:extLst>
              <a:ext uri="{FF2B5EF4-FFF2-40B4-BE49-F238E27FC236}">
                <a16:creationId xmlns:a16="http://schemas.microsoft.com/office/drawing/2014/main" id="{978ECFBE-790A-4E88-9F76-1F980500F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927" y="2301923"/>
            <a:ext cx="3410137" cy="3433777"/>
          </a:xfrm>
          <a:prstGeom prst="rect">
            <a:avLst/>
          </a:prstGeom>
        </p:spPr>
      </p:pic>
      <p:pic>
        <p:nvPicPr>
          <p:cNvPr id="5" name="Picture 4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A1C18D8D-4081-443E-8882-5F5848982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34" y="2301924"/>
            <a:ext cx="3410137" cy="34337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169 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than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369  (Ex: 314; Large: 55)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13B5789-5D1B-493D-A4D1-5F26F45FCA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3" t="13889" r="58593" b="9205"/>
          <a:stretch/>
        </p:blipFill>
        <p:spPr>
          <a:xfrm>
            <a:off x="468643" y="2245381"/>
            <a:ext cx="4105745" cy="35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70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3B6EA48A-00D8-45F4-97B2-1F0D31CD6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393" y="2321397"/>
            <a:ext cx="3392478" cy="3398358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6EB6DE5E-4D41-4403-AAF6-1744167C6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200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5" y="2301923"/>
            <a:ext cx="3411917" cy="34178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170 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slightly lower CI of stage 1 (950-1558) </a:t>
            </a:r>
          </a:p>
          <a:p>
            <a:r>
              <a:rPr lang="en-US" dirty="0"/>
              <a:t>              	             After wash count matches than CI stage 1 (151-370) 	</a:t>
            </a:r>
          </a:p>
          <a:p>
            <a:r>
              <a:rPr lang="en-US" dirty="0"/>
              <a:t>Note: 61 %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919  (Ex: 720; Large: 199)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0E989F2-8325-491B-907C-A3F6E90638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626" t="14352" r="58124" b="9205"/>
          <a:stretch/>
        </p:blipFill>
        <p:spPr>
          <a:xfrm>
            <a:off x="94673" y="2225723"/>
            <a:ext cx="4232173" cy="34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760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2928</Words>
  <Application>Microsoft Office PowerPoint</Application>
  <PresentationFormat>Widescreen</PresentationFormat>
  <Paragraphs>859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of Detected Particles via PANORAMA (181)</vt:lpstr>
      <vt:lpstr>Image of Detected Particles via PANORAMA (182)</vt:lpstr>
      <vt:lpstr>Image of Detected Particles via PANORAMA (184)</vt:lpstr>
      <vt:lpstr>Image of Detected Particles via PANORAMA (186)</vt:lpstr>
      <vt:lpstr>Image of Detected Particles via PANORAMA (187)</vt:lpstr>
      <vt:lpstr>Image of Detected Particles via PANORAMA (188)</vt:lpstr>
      <vt:lpstr>Image of Detected Particles via PANORAMA (189)</vt:lpstr>
      <vt:lpstr>Image of Detected Particles via PANORAMA (190)</vt:lpstr>
      <vt:lpstr>Image of Detected Particles via PANORAMA (191)</vt:lpstr>
      <vt:lpstr>Image of Detected Particles via PANORAMA (193)</vt:lpstr>
      <vt:lpstr>Image of Detected Particles via PANORAMA (194)</vt:lpstr>
      <vt:lpstr>Image of Detected Particles via PANORAMA (195)</vt:lpstr>
      <vt:lpstr>PowerPoint Presentation</vt:lpstr>
      <vt:lpstr>PowerPoint Presentation</vt:lpstr>
      <vt:lpstr>99% Confidence Interval </vt:lpstr>
      <vt:lpstr>Mir-21 Expression within different cancers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1</cp:revision>
  <dcterms:created xsi:type="dcterms:W3CDTF">2024-02-25T22:38:32Z</dcterms:created>
  <dcterms:modified xsi:type="dcterms:W3CDTF">2024-02-25T22:39:12Z</dcterms:modified>
</cp:coreProperties>
</file>